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iZB+HP5FxjQa+tpcPDGtNlVnODQ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ie Orly" initials="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DBCBB9-B866-46F2-ABD5-FCAAE9FC341E}">
  <a:tblStyle styleId="{7EDBCBB9-B866-46F2-ABD5-FCAAE9FC341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02T18:01:55.174" idx="7">
    <p:pos x="6000" y="200"/>
    <p:text>Может быть, 10 просто в линию?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hbSOxl4"/>
      </p:ext>
    </p:extLst>
  </p:cm>
  <p:cm authorId="0" dt="2025-04-02T18:02:21.741" idx="6">
    <p:pos x="6000" y="100"/>
    <p:text>И какой-то совсем слайд без информации, хоть бы еще одно предложение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hbSOxl8"/>
      </p:ext>
    </p:extLst>
  </p:cm>
  <p:cm authorId="0" dt="2025-04-02T18:07:14.351" idx="5">
    <p:pos x="6000" y="0"/>
    <p:text>Здесь я бы сделала акцент на компромиссе. Все-таки команда как бы решает: утверждения же удаляются из эмуляции из-за того, что акцент делается требованиях к скорости и пропускной способности. И здесь об этом и нужно сказать. Что либо используем утверждения и вот что у на получается и если не используем. Тут надо решить, что важно команде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hbSOxm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4-02T18:09:49.434" idx="10">
    <p:pos x="6000" y="200"/>
    <p:text>Я бы вот в двух словах буквально сказала бы, каким образом-то они устраняют пробелы в покрытии, а то слайд непонятно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hbSOxmE"/>
      </p:ext>
    </p:extLst>
  </p:cm>
  <p:cm authorId="0" dt="2025-04-02T18:12:05.759" idx="9">
    <p:pos x="6000" y="100"/>
    <p:text>И особенно в двух словах отличия этих методов. Для каждого проекта свой метод. Это важнее, чем просто их назвать.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hbSOxmI"/>
      </p:ext>
    </p:extLst>
  </p:cm>
  <p:cm authorId="0" dt="2025-04-02T18:15:43.565" idx="8">
    <p:pos x="6000" y="0"/>
    <p:text>Вместо того чтобы использовать инструмент для доказательства того, что случай никогда не может произойти, они используют его для генерации ситуаций, в которых он может произойти. - это, например, ключевое про инструменты формальной верификации. Вот, как раз исправить и написать не формальную верификацию, а инструменты формальной верификации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hbSOxm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775dadec2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4775dadec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775dadec2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34775dadec2_0_6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34775dadec2_0_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775dadec2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34775dadec2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4775dadec2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775dadec2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4775dadec2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4775dadec2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775dadec2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34775dadec2_0_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4775dadec2_0_7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775dadec2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4775dadec2_0_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4775dadec2_0_7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775dadec2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34775dadec2_0_7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4775dadec2_0_7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775dadec2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34775dadec2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7c808f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47c808fd5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47c808fd5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775dadec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4775dadec2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4775dadec2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775dadec2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4775dadec2_0_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4775dadec2_0_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775dadec2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34775dadec2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4775dadec2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775dadec2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4775dadec2_0_6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4775dadec2_0_6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775dadec2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34775dadec2_0_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34775dadec2_0_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775dadec2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34775dadec2_0_6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4775dadec2_0_6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775dadec2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34775dadec2_0_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4775dadec2_0_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775dadec2_0_9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4775dadec2_0_9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34775dadec2_0_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4775dadec2_0_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4775dadec2_0_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775dadec2_0_9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4775dadec2_0_9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g34775dadec2_0_9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g34775dadec2_0_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4775dadec2_0_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34775dadec2_0_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775dadec2_0_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4775dadec2_0_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4775dadec2_0_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775dadec2_0_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34775dadec2_0_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g34775dadec2_0_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34775dadec2_0_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34775dadec2_0_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775dadec2_0_1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34775dadec2_0_1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34775dadec2_0_1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4775dadec2_0_1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34775dadec2_0_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775dadec2_0_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34775dadec2_0_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34775dadec2_0_1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34775dadec2_0_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34775dadec2_0_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34775dadec2_0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775dadec2_0_1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4775dadec2_0_1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g34775dadec2_0_1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g34775dadec2_0_1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g34775dadec2_0_1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g34775dadec2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34775dadec2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4775dadec2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775dadec2_0_1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34775dadec2_0_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4775dadec2_0_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34775dadec2_0_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75dadec2_0_1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4775dadec2_0_1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34775dadec2_0_1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g34775dadec2_0_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34775dadec2_0_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34775dadec2_0_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775dadec2_0_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34775dadec2_0_15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34775dadec2_0_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4775dadec2_0_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34775dadec2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775dadec2_0_15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34775dadec2_0_15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34775dadec2_0_1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34775dadec2_0_1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34775dadec2_0_1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775dadec2_0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g34775dadec2_0_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34775dadec2_0_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34775dadec2_0_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34775dadec2_0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775dadec2_0_81"/>
          <p:cNvSpPr txBox="1">
            <a:spLocks noGrp="1"/>
          </p:cNvSpPr>
          <p:nvPr>
            <p:ph type="ctrTitle"/>
          </p:nvPr>
        </p:nvSpPr>
        <p:spPr>
          <a:xfrm>
            <a:off x="1377949" y="2600909"/>
            <a:ext cx="7232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4300"/>
              <a:buFont typeface="Calibri"/>
              <a:buNone/>
            </a:pPr>
            <a:r>
              <a:rPr lang="ru-RU" sz="4300" b="1">
                <a:solidFill>
                  <a:srgbClr val="B02521"/>
                </a:solidFill>
              </a:rPr>
              <a:t>Глава 15. Продвинутые тестбенчи</a:t>
            </a:r>
            <a:endParaRPr sz="4300" b="1">
              <a:solidFill>
                <a:srgbClr val="B02521"/>
              </a:solidFill>
            </a:endParaRPr>
          </a:p>
        </p:txBody>
      </p:sp>
      <p:sp>
        <p:nvSpPr>
          <p:cNvPr id="164" name="Google Shape;164;g34775dadec2_0_81"/>
          <p:cNvSpPr txBox="1">
            <a:spLocks noGrp="1"/>
          </p:cNvSpPr>
          <p:nvPr>
            <p:ph type="subTitle" idx="1"/>
          </p:nvPr>
        </p:nvSpPr>
        <p:spPr>
          <a:xfrm>
            <a:off x="1377949" y="4923922"/>
            <a:ext cx="81519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1600"/>
              <a:buNone/>
            </a:pPr>
            <a:r>
              <a:rPr lang="ru-RU" sz="1600">
                <a:solidFill>
                  <a:srgbClr val="B02521"/>
                </a:solidFill>
              </a:rPr>
              <a:t>Использование утверждений и покрытия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75dadec2_0_673"/>
          <p:cNvSpPr txBox="1">
            <a:spLocks noGrp="1"/>
          </p:cNvSpPr>
          <p:nvPr>
            <p:ph type="title"/>
          </p:nvPr>
        </p:nvSpPr>
        <p:spPr>
          <a:xfrm>
            <a:off x="697547" y="1356150"/>
            <a:ext cx="8809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Утверждения и верификация системы</a:t>
            </a:r>
            <a:endParaRPr/>
          </a:p>
        </p:txBody>
      </p:sp>
      <p:sp>
        <p:nvSpPr>
          <p:cNvPr id="271" name="Google Shape;271;g34775dadec2_0_673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72" name="Google Shape;272;g34775dadec2_0_673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Утверждения и верификация системы</a:t>
            </a:r>
            <a:endParaRPr sz="1200"/>
          </a:p>
        </p:txBody>
      </p:sp>
      <p:sp>
        <p:nvSpPr>
          <p:cNvPr id="273" name="Google Shape;273;g34775dadec2_0_673"/>
          <p:cNvSpPr txBox="1">
            <a:spLocks noGrp="1"/>
          </p:cNvSpPr>
          <p:nvPr>
            <p:ph type="sldNum" idx="12"/>
          </p:nvPr>
        </p:nvSpPr>
        <p:spPr>
          <a:xfrm>
            <a:off x="9979749" y="573875"/>
            <a:ext cx="631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10</a:t>
            </a:fld>
            <a:endParaRPr sz="2000">
              <a:solidFill>
                <a:srgbClr val="B02521"/>
              </a:solidFill>
            </a:endParaRPr>
          </a:p>
        </p:txBody>
      </p:sp>
      <p:graphicFrame>
        <p:nvGraphicFramePr>
          <p:cNvPr id="274" name="Google Shape;274;g34775dadec2_0_673"/>
          <p:cNvGraphicFramePr/>
          <p:nvPr/>
        </p:nvGraphicFramePr>
        <p:xfrm>
          <a:off x="1659105" y="3278114"/>
          <a:ext cx="3011800" cy="1012540"/>
        </p:xfrm>
        <a:graphic>
          <a:graphicData uri="http://schemas.openxmlformats.org/drawingml/2006/table">
            <a:tbl>
              <a:tblPr firstRow="1" bandRow="1">
                <a:noFill/>
                <a:tableStyleId>{7EDBCBB9-B866-46F2-ABD5-FCAAE9FC341E}</a:tableStyleId>
              </a:tblPr>
              <a:tblGrid>
                <a:gridCol w="301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Проблема</a:t>
                      </a:r>
                      <a:endParaRPr sz="18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4F41">
                        <a:alpha val="8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02521"/>
                        </a:buClr>
                        <a:buSzPts val="1300"/>
                        <a:buFont typeface="Calibri"/>
                        <a:buNone/>
                      </a:pPr>
                      <a:r>
                        <a:rPr lang="ru-RU" sz="1800">
                          <a:solidFill>
                            <a:srgbClr val="B02521"/>
                          </a:solidFill>
                        </a:rPr>
                        <a:t>Потеря видимости при эмуляции на FPGA</a:t>
                      </a:r>
                      <a:endParaRPr sz="1800">
                        <a:solidFill>
                          <a:srgbClr val="B0252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5" name="Google Shape;275;g34775dadec2_0_673"/>
          <p:cNvGraphicFramePr/>
          <p:nvPr/>
        </p:nvGraphicFramePr>
        <p:xfrm>
          <a:off x="7599255" y="3464339"/>
          <a:ext cx="3011800" cy="640090"/>
        </p:xfrm>
        <a:graphic>
          <a:graphicData uri="http://schemas.openxmlformats.org/drawingml/2006/table">
            <a:tbl>
              <a:tblPr firstRow="1" bandRow="1">
                <a:noFill/>
                <a:tableStyleId>{7EDBCBB9-B866-46F2-ABD5-FCAAE9FC341E}</a:tableStyleId>
              </a:tblPr>
              <a:tblGrid>
                <a:gridCol w="301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02521"/>
                        </a:buClr>
                        <a:buSzPts val="1300"/>
                        <a:buFont typeface="Calibri"/>
                        <a:buNone/>
                      </a:pPr>
                      <a:r>
                        <a:rPr lang="ru-RU" sz="1800" b="0">
                          <a:solidFill>
                            <a:srgbClr val="B02521"/>
                          </a:solidFill>
                        </a:rPr>
                        <a:t>Включение утверждений в эмуляцию</a:t>
                      </a:r>
                      <a:endParaRPr sz="1800" b="0">
                        <a:solidFill>
                          <a:srgbClr val="B0252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6" name="Google Shape;276;g34775dadec2_0_673"/>
          <p:cNvCxnSpPr/>
          <p:nvPr/>
        </p:nvCxnSpPr>
        <p:spPr>
          <a:xfrm>
            <a:off x="5109963" y="3770288"/>
            <a:ext cx="2050200" cy="28200"/>
          </a:xfrm>
          <a:prstGeom prst="straightConnector1">
            <a:avLst/>
          </a:prstGeom>
          <a:noFill/>
          <a:ln w="38100" cap="flat" cmpd="sng">
            <a:solidFill>
              <a:srgbClr val="710D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g34775dadec2_0_673"/>
          <p:cNvSpPr txBox="1"/>
          <p:nvPr/>
        </p:nvSpPr>
        <p:spPr>
          <a:xfrm>
            <a:off x="5117913" y="3278125"/>
            <a:ext cx="203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710D0B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1800" b="1">
              <a:solidFill>
                <a:srgbClr val="710D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775dadec2_0_685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Покрытие тестами</a:t>
            </a:r>
            <a:endParaRPr/>
          </a:p>
        </p:txBody>
      </p:sp>
      <p:sp>
        <p:nvSpPr>
          <p:cNvPr id="284" name="Google Shape;284;g34775dadec2_0_685"/>
          <p:cNvSpPr txBox="1">
            <a:spLocks noGrp="1"/>
          </p:cNvSpPr>
          <p:nvPr>
            <p:ph type="body" idx="2"/>
          </p:nvPr>
        </p:nvSpPr>
        <p:spPr>
          <a:xfrm>
            <a:off x="757980" y="22243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Покрытие тестами – это метрика, помогающая оценить, насколько полно проверен дизайн.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Использование покрытия в рамках среды верификации состоит из трех этапов: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определение целей (план тестирования);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моделирование (сбор данных);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анализ (выявление пробелов).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Процесс покрытия – это итерационный процесс выявления упущенных целей или тестовых последовательностей и их устранения в приоритетном порядке.</a:t>
            </a:r>
            <a:endParaRPr sz="1700"/>
          </a:p>
        </p:txBody>
      </p:sp>
      <p:sp>
        <p:nvSpPr>
          <p:cNvPr id="285" name="Google Shape;285;g34775dadec2_0_685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86" name="Google Shape;286;g34775dadec2_0_685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Покрытие тестами</a:t>
            </a:r>
            <a:endParaRPr sz="1200"/>
          </a:p>
        </p:txBody>
      </p:sp>
      <p:sp>
        <p:nvSpPr>
          <p:cNvPr id="287" name="Google Shape;287;g34775dadec2_0_685"/>
          <p:cNvSpPr txBox="1">
            <a:spLocks noGrp="1"/>
          </p:cNvSpPr>
          <p:nvPr>
            <p:ph type="sldNum" idx="12"/>
          </p:nvPr>
        </p:nvSpPr>
        <p:spPr>
          <a:xfrm>
            <a:off x="9979756" y="573875"/>
            <a:ext cx="48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11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88" name="Google Shape;288;g34775dadec2_0_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562" y="1179600"/>
            <a:ext cx="4760675" cy="52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775dadec2_0_700"/>
          <p:cNvSpPr txBox="1">
            <a:spLocks noGrp="1"/>
          </p:cNvSpPr>
          <p:nvPr>
            <p:ph type="title"/>
          </p:nvPr>
        </p:nvSpPr>
        <p:spPr>
          <a:xfrm>
            <a:off x="697549" y="1356150"/>
            <a:ext cx="6483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Устранение пробелов в покрытии</a:t>
            </a:r>
            <a:endParaRPr/>
          </a:p>
        </p:txBody>
      </p:sp>
      <p:sp>
        <p:nvSpPr>
          <p:cNvPr id="295" name="Google Shape;295;g34775dadec2_0_700"/>
          <p:cNvSpPr txBox="1">
            <a:spLocks noGrp="1"/>
          </p:cNvSpPr>
          <p:nvPr>
            <p:ph type="body" idx="2"/>
          </p:nvPr>
        </p:nvSpPr>
        <p:spPr>
          <a:xfrm>
            <a:off x="804505" y="22243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Методы устранения пробелов в покрытии: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направленные тесты;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повторение случайных тестов;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формальная верификация.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96" name="Google Shape;296;g34775dadec2_0_700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97" name="Google Shape;297;g34775dadec2_0_700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Устранение пробелов в покрытии</a:t>
            </a:r>
            <a:endParaRPr sz="1200"/>
          </a:p>
        </p:txBody>
      </p:sp>
      <p:sp>
        <p:nvSpPr>
          <p:cNvPr id="298" name="Google Shape;298;g34775dadec2_0_700"/>
          <p:cNvSpPr txBox="1">
            <a:spLocks noGrp="1"/>
          </p:cNvSpPr>
          <p:nvPr>
            <p:ph type="sldNum" idx="12"/>
          </p:nvPr>
        </p:nvSpPr>
        <p:spPr>
          <a:xfrm>
            <a:off x="9979756" y="573875"/>
            <a:ext cx="48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12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99" name="Google Shape;299;g34775dadec2_0_700" title="9366777.png"/>
          <p:cNvPicPr preferRelativeResize="0"/>
          <p:nvPr/>
        </p:nvPicPr>
        <p:blipFill rotWithShape="1">
          <a:blip r:embed="rId4">
            <a:alphaModFix/>
          </a:blip>
          <a:srcRect l="51551" t="7909" r="9065" b="52702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775dadec2_0_735"/>
          <p:cNvSpPr txBox="1">
            <a:spLocks noGrp="1"/>
          </p:cNvSpPr>
          <p:nvPr>
            <p:ph type="title"/>
          </p:nvPr>
        </p:nvSpPr>
        <p:spPr>
          <a:xfrm>
            <a:off x="712830" y="124920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Реактивные тестбенчи</a:t>
            </a:r>
            <a:endParaRPr/>
          </a:p>
        </p:txBody>
      </p:sp>
      <p:sp>
        <p:nvSpPr>
          <p:cNvPr id="306" name="Google Shape;306;g34775dadec2_0_735"/>
          <p:cNvSpPr txBox="1">
            <a:spLocks noGrp="1"/>
          </p:cNvSpPr>
          <p:nvPr>
            <p:ph type="body" idx="2"/>
          </p:nvPr>
        </p:nvSpPr>
        <p:spPr>
          <a:xfrm>
            <a:off x="1305950" y="5404093"/>
            <a:ext cx="9580099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Один из способов создания тестовых последовательностей для устранения пробелов в покрытии – использование </a:t>
            </a:r>
            <a:r>
              <a:rPr lang="ru-RU" sz="1700" b="1" dirty="0"/>
              <a:t>информации о покрытии </a:t>
            </a:r>
            <a:r>
              <a:rPr lang="ru-RU" sz="1700" dirty="0"/>
              <a:t>во время выполнения тестов. 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b="1" dirty="0"/>
              <a:t>Реактивные тестбенчи </a:t>
            </a:r>
            <a:r>
              <a:rPr lang="ru-RU" sz="1700" dirty="0"/>
              <a:t>– тестбенчи, адаптирующиеся к поведению дизайна.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Информация о покрытии во время выполнения тестов облегчает разработку реактивных тестбенчей.</a:t>
            </a:r>
            <a:endParaRPr sz="1700" dirty="0"/>
          </a:p>
        </p:txBody>
      </p:sp>
      <p:sp>
        <p:nvSpPr>
          <p:cNvPr id="307" name="Google Shape;307;g34775dadec2_0_735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308" name="Google Shape;308;g34775dadec2_0_735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Реактивные тестбенчи</a:t>
            </a:r>
            <a:endParaRPr sz="1200"/>
          </a:p>
        </p:txBody>
      </p:sp>
      <p:sp>
        <p:nvSpPr>
          <p:cNvPr id="309" name="Google Shape;309;g34775dadec2_0_735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13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310" name="Google Shape;310;g34775dadec2_0_7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001" y="2083316"/>
            <a:ext cx="7245995" cy="314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775dadec2_0_747"/>
          <p:cNvSpPr txBox="1">
            <a:spLocks noGrp="1"/>
          </p:cNvSpPr>
          <p:nvPr>
            <p:ph type="title"/>
          </p:nvPr>
        </p:nvSpPr>
        <p:spPr>
          <a:xfrm>
            <a:off x="590604" y="1264479"/>
            <a:ext cx="7920349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 dirty="0">
                <a:solidFill>
                  <a:srgbClr val="B02521"/>
                </a:solidFill>
              </a:rPr>
              <a:t>Принципы работы реактивных тестбенчей</a:t>
            </a:r>
            <a:endParaRPr dirty="0"/>
          </a:p>
        </p:txBody>
      </p:sp>
      <p:sp>
        <p:nvSpPr>
          <p:cNvPr id="317" name="Google Shape;317;g34775dadec2_0_747"/>
          <p:cNvSpPr txBox="1">
            <a:spLocks noGrp="1"/>
          </p:cNvSpPr>
          <p:nvPr>
            <p:ph type="body" idx="2"/>
          </p:nvPr>
        </p:nvSpPr>
        <p:spPr>
          <a:xfrm>
            <a:off x="1003495" y="5447045"/>
            <a:ext cx="10185009" cy="122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300"/>
            </a:pPr>
            <a:r>
              <a:rPr lang="ru-RU" sz="1700" dirty="0"/>
              <a:t>Один из способов создания реактивного тестбенча - разработка и использование </a:t>
            </a:r>
            <a:r>
              <a:rPr lang="ru-RU" sz="1700" b="1" dirty="0"/>
              <a:t>библиотеки структурных утверждений</a:t>
            </a:r>
            <a:r>
              <a:rPr lang="ru-RU" sz="1700" dirty="0"/>
              <a:t>. Продвинутые команды верификации используют утверждения для мониторинга внутренних </a:t>
            </a:r>
            <a:r>
              <a:rPr lang="ru-RU" sz="1700" dirty="0" err="1"/>
              <a:t>сигналов.Реактивные</a:t>
            </a:r>
            <a:r>
              <a:rPr lang="ru-RU" sz="1700" dirty="0"/>
              <a:t> тестбенчи могут реагировать на поведение дизайна, отслеживать распространение тестовых последовательностей и прогресс в разработке.</a:t>
            </a:r>
          </a:p>
        </p:txBody>
      </p:sp>
      <p:sp>
        <p:nvSpPr>
          <p:cNvPr id="318" name="Google Shape;318;g34775dadec2_0_747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319" name="Google Shape;319;g34775dadec2_0_747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Принципы работы реактивных тестбенчей</a:t>
            </a:r>
            <a:endParaRPr sz="1200"/>
          </a:p>
        </p:txBody>
      </p:sp>
      <p:sp>
        <p:nvSpPr>
          <p:cNvPr id="320" name="Google Shape;320;g34775dadec2_0_747"/>
          <p:cNvSpPr txBox="1">
            <a:spLocks noGrp="1"/>
          </p:cNvSpPr>
          <p:nvPr>
            <p:ph type="sldNum" idx="12"/>
          </p:nvPr>
        </p:nvSpPr>
        <p:spPr>
          <a:xfrm>
            <a:off x="9979755" y="573875"/>
            <a:ext cx="4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14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321" name="Google Shape;321;g34775dadec2_0_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200" y="2080555"/>
            <a:ext cx="7299600" cy="31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775dadec2_0_723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Автоматизация покрытия</a:t>
            </a:r>
            <a:endParaRPr/>
          </a:p>
        </p:txBody>
      </p:sp>
      <p:sp>
        <p:nvSpPr>
          <p:cNvPr id="328" name="Google Shape;328;g34775dadec2_0_723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В настоящее время процесс покрытия требует ручного вмешательства для: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выбора целей;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выявления пробелов в покрытии;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создания тестовых последовательностей.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Для автоматического создания тестовых последовательностей, с целью устранения пробелов в дизайне, требуется комбинация методов: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моделирования;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ограниченной рандомизации;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проверки формальной модели;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символьного моделирования.</a:t>
            </a:r>
            <a:endParaRPr sz="1700"/>
          </a:p>
        </p:txBody>
      </p:sp>
      <p:sp>
        <p:nvSpPr>
          <p:cNvPr id="329" name="Google Shape;329;g34775dadec2_0_723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330" name="Google Shape;330;g34775dadec2_0_723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Автоматизация процесса покрытия</a:t>
            </a:r>
            <a:endParaRPr sz="1200"/>
          </a:p>
        </p:txBody>
      </p:sp>
      <p:sp>
        <p:nvSpPr>
          <p:cNvPr id="331" name="Google Shape;331;g34775dadec2_0_723"/>
          <p:cNvSpPr txBox="1">
            <a:spLocks noGrp="1"/>
          </p:cNvSpPr>
          <p:nvPr>
            <p:ph type="sldNum" idx="12"/>
          </p:nvPr>
        </p:nvSpPr>
        <p:spPr>
          <a:xfrm>
            <a:off x="9979756" y="573875"/>
            <a:ext cx="48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15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332" name="Google Shape;332;g34775dadec2_0_723"/>
          <p:cNvSpPr txBox="1">
            <a:spLocks noGrp="1"/>
          </p:cNvSpPr>
          <p:nvPr>
            <p:ph type="body" idx="2"/>
          </p:nvPr>
        </p:nvSpPr>
        <p:spPr>
          <a:xfrm>
            <a:off x="62393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Продвинутые команды используют информацию о покрытии во время выполнения и реактивные тестбенчи.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Главная проблема – сложность поддержания актуальности информации о покрытии.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333" name="Google Shape;333;g34775dadec2_0_723" title="9366775.png"/>
          <p:cNvPicPr preferRelativeResize="0"/>
          <p:nvPr/>
        </p:nvPicPr>
        <p:blipFill rotWithShape="1">
          <a:blip r:embed="rId4">
            <a:alphaModFix/>
          </a:blip>
          <a:srcRect l="7952" t="7707" r="52044" b="52292"/>
          <a:stretch/>
        </p:blipFill>
        <p:spPr>
          <a:xfrm>
            <a:off x="9090175" y="4233575"/>
            <a:ext cx="2266050" cy="22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F4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775dadec2_0_5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pic>
        <p:nvPicPr>
          <p:cNvPr id="339" name="Google Shape;339;g34775dadec2_0_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803" y="2834803"/>
            <a:ext cx="1188394" cy="11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4775dadec2_0_5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725" y="5109048"/>
            <a:ext cx="1352550" cy="6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4775dadec2_0_5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0750" y="1253652"/>
            <a:ext cx="2730501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c808fd59_0_0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Содержание</a:t>
            </a:r>
            <a:endParaRPr/>
          </a:p>
        </p:txBody>
      </p:sp>
      <p:sp>
        <p:nvSpPr>
          <p:cNvPr id="172" name="Google Shape;172;g347c808fd59_0_0"/>
          <p:cNvSpPr txBox="1">
            <a:spLocks noGrp="1"/>
          </p:cNvSpPr>
          <p:nvPr>
            <p:ph type="body" idx="2"/>
          </p:nvPr>
        </p:nvSpPr>
        <p:spPr>
          <a:xfrm>
            <a:off x="697550" y="1850675"/>
            <a:ext cx="5279100" cy="4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Введение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Утверждения в верификации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Использование утверждений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Утверждения и функциональный виртуальный прототип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Утверждения на уровне модулей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Утверждения и верификация на уровне чипа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Утверждения и верификация системы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Покрытие тестами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Устранение пробелов в покрытии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Реактивные тестбенчи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Char char="๏"/>
            </a:pPr>
            <a:r>
              <a:rPr lang="ru-RU" sz="2000" dirty="0">
                <a:solidFill>
                  <a:srgbClr val="B02521"/>
                </a:solidFill>
              </a:rPr>
              <a:t>Автоматизация процесса покрытия</a:t>
            </a:r>
            <a:endParaRPr sz="2000" dirty="0">
              <a:solidFill>
                <a:srgbClr val="B0252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sz="2000" dirty="0"/>
          </a:p>
        </p:txBody>
      </p:sp>
      <p:sp>
        <p:nvSpPr>
          <p:cNvPr id="173" name="Google Shape;173;g347c808fd59_0_0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 dirty="0"/>
          </a:p>
        </p:txBody>
      </p:sp>
      <p:sp>
        <p:nvSpPr>
          <p:cNvPr id="174" name="Google Shape;174;g347c808fd59_0_0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47c808fd59_0_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76" name="Google Shape;176;g347c808fd59_0_0" title="9366777.png"/>
          <p:cNvPicPr preferRelativeResize="0"/>
          <p:nvPr/>
        </p:nvPicPr>
        <p:blipFill rotWithShape="1">
          <a:blip r:embed="rId4">
            <a:alphaModFix/>
          </a:blip>
          <a:srcRect l="9093" t="53465" r="52143" b="7771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775dadec2_0_162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Введение</a:t>
            </a:r>
            <a:endParaRPr/>
          </a:p>
        </p:txBody>
      </p:sp>
      <p:sp>
        <p:nvSpPr>
          <p:cNvPr id="183" name="Google Shape;183;g34775dadec2_0_162"/>
          <p:cNvSpPr txBox="1">
            <a:spLocks noGrp="1"/>
          </p:cNvSpPr>
          <p:nvPr>
            <p:ph type="body" idx="2"/>
          </p:nvPr>
        </p:nvSpPr>
        <p:spPr>
          <a:xfrm>
            <a:off x="8550225" y="4467775"/>
            <a:ext cx="25812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Преимущества: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облегченная отладка;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700"/>
              <a:buChar char="๏"/>
            </a:pPr>
            <a:r>
              <a:rPr lang="ru-RU" sz="1700"/>
              <a:t>хорошая видимость.</a:t>
            </a:r>
            <a:endParaRPr sz="1300"/>
          </a:p>
        </p:txBody>
      </p:sp>
      <p:sp>
        <p:nvSpPr>
          <p:cNvPr id="184" name="Google Shape;184;g34775dadec2_0_162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 dirty="0"/>
          </a:p>
        </p:txBody>
      </p:sp>
      <p:sp>
        <p:nvSpPr>
          <p:cNvPr id="185" name="Google Shape;185;g34775dadec2_0_162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1200" dirty="0"/>
          </a:p>
        </p:txBody>
      </p:sp>
      <p:sp>
        <p:nvSpPr>
          <p:cNvPr id="186" name="Google Shape;186;g34775dadec2_0_162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3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87" name="Google Shape;187;g34775dadec2_0_162"/>
          <p:cNvSpPr/>
          <p:nvPr/>
        </p:nvSpPr>
        <p:spPr>
          <a:xfrm>
            <a:off x="1529875" y="2519050"/>
            <a:ext cx="1838100" cy="17307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Черный ящик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4775dadec2_0_162"/>
          <p:cNvSpPr/>
          <p:nvPr/>
        </p:nvSpPr>
        <p:spPr>
          <a:xfrm>
            <a:off x="4656400" y="2519050"/>
            <a:ext cx="1838100" cy="17307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Черный 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ящик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4775dadec2_0_162"/>
          <p:cNvSpPr/>
          <p:nvPr/>
        </p:nvSpPr>
        <p:spPr>
          <a:xfrm>
            <a:off x="5529950" y="2519025"/>
            <a:ext cx="964500" cy="1730700"/>
          </a:xfrm>
          <a:prstGeom prst="cube">
            <a:avLst>
              <a:gd name="adj" fmla="val 45594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" name="Google Shape;190;g34775dadec2_0_162"/>
          <p:cNvCxnSpPr>
            <a:stCxn id="187" idx="4"/>
            <a:endCxn id="188" idx="2"/>
          </p:cNvCxnSpPr>
          <p:nvPr/>
        </p:nvCxnSpPr>
        <p:spPr>
          <a:xfrm>
            <a:off x="2935300" y="3600738"/>
            <a:ext cx="1721100" cy="0"/>
          </a:xfrm>
          <a:prstGeom prst="straightConnector1">
            <a:avLst/>
          </a:prstGeom>
          <a:noFill/>
          <a:ln w="38100" cap="flat" cmpd="sng">
            <a:solidFill>
              <a:srgbClr val="710D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g34775dadec2_0_162"/>
          <p:cNvSpPr/>
          <p:nvPr/>
        </p:nvSpPr>
        <p:spPr>
          <a:xfrm>
            <a:off x="5529950" y="2519025"/>
            <a:ext cx="1838100" cy="1730700"/>
          </a:xfrm>
          <a:prstGeom prst="cube">
            <a:avLst>
              <a:gd name="adj" fmla="val 25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latin typeface="Calibri"/>
                <a:ea typeface="Calibri"/>
                <a:cs typeface="Calibri"/>
                <a:sym typeface="Calibri"/>
              </a:rPr>
              <a:t>Белый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latin typeface="Calibri"/>
                <a:ea typeface="Calibri"/>
                <a:cs typeface="Calibri"/>
                <a:sym typeface="Calibri"/>
              </a:rPr>
              <a:t>ящик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4775dadec2_0_162"/>
          <p:cNvSpPr/>
          <p:nvPr/>
        </p:nvSpPr>
        <p:spPr>
          <a:xfrm>
            <a:off x="8741150" y="2519050"/>
            <a:ext cx="1838100" cy="1730700"/>
          </a:xfrm>
          <a:prstGeom prst="cube">
            <a:avLst>
              <a:gd name="adj" fmla="val 25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latin typeface="Calibri"/>
                <a:ea typeface="Calibri"/>
                <a:cs typeface="Calibri"/>
                <a:sym typeface="Calibri"/>
              </a:rPr>
              <a:t>Белый ящик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g34775dadec2_0_162"/>
          <p:cNvCxnSpPr>
            <a:stCxn id="192" idx="2"/>
            <a:endCxn id="191" idx="4"/>
          </p:cNvCxnSpPr>
          <p:nvPr/>
        </p:nvCxnSpPr>
        <p:spPr>
          <a:xfrm flipH="1" flipV="1">
            <a:off x="6935375" y="3600713"/>
            <a:ext cx="1805775" cy="25"/>
          </a:xfrm>
          <a:prstGeom prst="straightConnector1">
            <a:avLst/>
          </a:prstGeom>
          <a:noFill/>
          <a:ln w="38100" cap="flat" cmpd="sng">
            <a:solidFill>
              <a:srgbClr val="710D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g34775dadec2_0_162"/>
          <p:cNvSpPr txBox="1">
            <a:spLocks noGrp="1"/>
          </p:cNvSpPr>
          <p:nvPr>
            <p:ph type="body" idx="2"/>
          </p:nvPr>
        </p:nvSpPr>
        <p:spPr>
          <a:xfrm>
            <a:off x="1162325" y="4468225"/>
            <a:ext cx="25818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8"/>
              <a:t>Преимущества: </a:t>
            </a:r>
            <a:endParaRPr sz="1708"/>
          </a:p>
          <a:p>
            <a:pPr marL="457200" lvl="0" indent="-337065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8"/>
              <a:buChar char="๏"/>
            </a:pPr>
            <a:r>
              <a:rPr lang="ru-RU" sz="1708"/>
              <a:t>требует меньше знаний о дизайне;</a:t>
            </a:r>
            <a:endParaRPr sz="1708"/>
          </a:p>
          <a:p>
            <a:pPr marL="457200" lvl="0" indent="-337065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708"/>
              <a:buChar char="๏"/>
            </a:pPr>
            <a:r>
              <a:rPr lang="ru-RU" sz="1708"/>
              <a:t>облегчает повторное использование.</a:t>
            </a:r>
            <a:endParaRPr sz="1300"/>
          </a:p>
        </p:txBody>
      </p:sp>
      <p:sp>
        <p:nvSpPr>
          <p:cNvPr id="195" name="Google Shape;195;g34775dadec2_0_162"/>
          <p:cNvSpPr txBox="1">
            <a:spLocks noGrp="1"/>
          </p:cNvSpPr>
          <p:nvPr>
            <p:ph type="body" idx="2"/>
          </p:nvPr>
        </p:nvSpPr>
        <p:spPr>
          <a:xfrm>
            <a:off x="5055450" y="1820850"/>
            <a:ext cx="19134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8" b="1"/>
              <a:t>Комбинированный подход</a:t>
            </a:r>
            <a:endParaRPr sz="1200" b="1"/>
          </a:p>
        </p:txBody>
      </p:sp>
      <p:cxnSp>
        <p:nvCxnSpPr>
          <p:cNvPr id="196" name="Google Shape;196;g34775dadec2_0_162"/>
          <p:cNvCxnSpPr>
            <a:stCxn id="195" idx="2"/>
          </p:cNvCxnSpPr>
          <p:nvPr/>
        </p:nvCxnSpPr>
        <p:spPr>
          <a:xfrm>
            <a:off x="6012150" y="2397750"/>
            <a:ext cx="300" cy="407700"/>
          </a:xfrm>
          <a:prstGeom prst="straightConnector1">
            <a:avLst/>
          </a:prstGeom>
          <a:noFill/>
          <a:ln w="38100" cap="flat" cmpd="sng">
            <a:solidFill>
              <a:srgbClr val="710D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g34775dadec2_0_162"/>
          <p:cNvSpPr txBox="1">
            <a:spLocks noGrp="1"/>
          </p:cNvSpPr>
          <p:nvPr>
            <p:ph type="body" idx="2"/>
          </p:nvPr>
        </p:nvSpPr>
        <p:spPr>
          <a:xfrm>
            <a:off x="4856563" y="4468225"/>
            <a:ext cx="2581200" cy="2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Преимущества: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повышение эффективности;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улучшение повторного использования;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SzPts val="1700"/>
              <a:buChar char="๏"/>
            </a:pPr>
            <a:r>
              <a:rPr lang="ru-RU" sz="1700"/>
              <a:t>гибкость верификации.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775dadec2_0_583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Утверждения</a:t>
            </a:r>
            <a:endParaRPr/>
          </a:p>
        </p:txBody>
      </p:sp>
      <p:sp>
        <p:nvSpPr>
          <p:cNvPr id="204" name="Google Shape;204;g34775dadec2_0_583"/>
          <p:cNvSpPr txBox="1">
            <a:spLocks noGrp="1"/>
          </p:cNvSpPr>
          <p:nvPr>
            <p:ph type="body" idx="2"/>
          </p:nvPr>
        </p:nvSpPr>
        <p:spPr>
          <a:xfrm>
            <a:off x="697555" y="22243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Утверждения – это мониторы, размещенные в дизайне для отслеживания действий в нем.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Задачи, решаемые с помощью утверждений: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поиск ошибок, которые были пропущены тестбенчем;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сокращение времени, необходимого для отладки сбоев в моделировании;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повышение эффективности управления процессом верификации.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Важно стараться повторно использовать утверждения на протяжении всего процесса.</a:t>
            </a:r>
            <a:endParaRPr sz="1700"/>
          </a:p>
        </p:txBody>
      </p:sp>
      <p:sp>
        <p:nvSpPr>
          <p:cNvPr id="205" name="Google Shape;205;g34775dadec2_0_583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06" name="Google Shape;206;g34775dadec2_0_583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Утверждения в верификации</a:t>
            </a:r>
            <a:endParaRPr sz="1200"/>
          </a:p>
        </p:txBody>
      </p:sp>
      <p:sp>
        <p:nvSpPr>
          <p:cNvPr id="207" name="Google Shape;207;g34775dadec2_0_583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4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08" name="Google Shape;208;g34775dadec2_0_583" title="9366777.png"/>
          <p:cNvPicPr preferRelativeResize="0"/>
          <p:nvPr/>
        </p:nvPicPr>
        <p:blipFill rotWithShape="1">
          <a:blip r:embed="rId4">
            <a:alphaModFix/>
          </a:blip>
          <a:srcRect l="51736" t="52862" r="8333" b="7549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775dadec2_0_625"/>
          <p:cNvSpPr txBox="1">
            <a:spLocks noGrp="1"/>
          </p:cNvSpPr>
          <p:nvPr>
            <p:ph type="title"/>
          </p:nvPr>
        </p:nvSpPr>
        <p:spPr>
          <a:xfrm>
            <a:off x="697549" y="1356150"/>
            <a:ext cx="58887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Утверждения в тестировании</a:t>
            </a:r>
            <a:endParaRPr/>
          </a:p>
        </p:txBody>
      </p:sp>
      <p:sp>
        <p:nvSpPr>
          <p:cNvPr id="215" name="Google Shape;215;g34775dadec2_0_625"/>
          <p:cNvSpPr txBox="1">
            <a:spLocks noGrp="1"/>
          </p:cNvSpPr>
          <p:nvPr>
            <p:ph type="body" idx="2"/>
          </p:nvPr>
        </p:nvSpPr>
        <p:spPr>
          <a:xfrm>
            <a:off x="697550" y="2224350"/>
            <a:ext cx="56016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Утверждения используются на всех этапах разработки: 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Создание теста: воздействие на целевую функцию.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Выполнение теста: мониторинг через утверждения.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Отладка: локализация ошибок.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ru-RU" sz="1700"/>
              <a:t>Утверждения помогают определить, какие области дизайна были проверены, а какие пропущены.</a:t>
            </a:r>
            <a:endParaRPr sz="1700"/>
          </a:p>
        </p:txBody>
      </p:sp>
      <p:sp>
        <p:nvSpPr>
          <p:cNvPr id="216" name="Google Shape;216;g34775dadec2_0_625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 dirty="0"/>
          </a:p>
        </p:txBody>
      </p:sp>
      <p:sp>
        <p:nvSpPr>
          <p:cNvPr id="217" name="Google Shape;217;g34775dadec2_0_625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утверждений в процессе тестирования</a:t>
            </a:r>
            <a:endParaRPr sz="1200" dirty="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4775dadec2_0_62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5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19" name="Google Shape;219;g34775dadec2_0_625" title="9366777.png"/>
          <p:cNvPicPr preferRelativeResize="0"/>
          <p:nvPr/>
        </p:nvPicPr>
        <p:blipFill rotWithShape="1">
          <a:blip r:embed="rId4">
            <a:alphaModFix/>
          </a:blip>
          <a:srcRect l="9093" t="53465" r="52143" b="7771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775dadec2_0_615"/>
          <p:cNvSpPr txBox="1">
            <a:spLocks noGrp="1"/>
          </p:cNvSpPr>
          <p:nvPr>
            <p:ph type="title"/>
          </p:nvPr>
        </p:nvSpPr>
        <p:spPr>
          <a:xfrm>
            <a:off x="697551" y="1356150"/>
            <a:ext cx="44358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Использование утверждений</a:t>
            </a:r>
            <a:endParaRPr/>
          </a:p>
        </p:txBody>
      </p:sp>
      <p:sp>
        <p:nvSpPr>
          <p:cNvPr id="226" name="Google Shape;226;g34775dadec2_0_615"/>
          <p:cNvSpPr txBox="1">
            <a:spLocks noGrp="1"/>
          </p:cNvSpPr>
          <p:nvPr>
            <p:ph type="body" idx="2"/>
          </p:nvPr>
        </p:nvSpPr>
        <p:spPr>
          <a:xfrm>
            <a:off x="697626" y="1997488"/>
            <a:ext cx="4697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Продвинутые команды верификации научились адаптировать использование утверждений к реалиям современного процесса разработки. 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Утверждения используются для решения специфических задач на каждом этапе проектирования.</a:t>
            </a:r>
            <a:endParaRPr sz="1700" dirty="0"/>
          </a:p>
        </p:txBody>
      </p:sp>
      <p:sp>
        <p:nvSpPr>
          <p:cNvPr id="227" name="Google Shape;227;g34775dadec2_0_615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 dirty="0"/>
          </a:p>
        </p:txBody>
      </p:sp>
      <p:sp>
        <p:nvSpPr>
          <p:cNvPr id="228" name="Google Shape;228;g34775dadec2_0_615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утверждений</a:t>
            </a:r>
            <a:endParaRPr sz="1200"/>
          </a:p>
        </p:txBody>
      </p:sp>
      <p:sp>
        <p:nvSpPr>
          <p:cNvPr id="229" name="Google Shape;229;g34775dadec2_0_61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6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30" name="Google Shape;230;g34775dadec2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725" y="1420576"/>
            <a:ext cx="6318651" cy="48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775dadec2_0_637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Утверждения и FVP</a:t>
            </a:r>
            <a:endParaRPr/>
          </a:p>
        </p:txBody>
      </p:sp>
      <p:sp>
        <p:nvSpPr>
          <p:cNvPr id="237" name="Google Shape;237;g34775dadec2_0_637"/>
          <p:cNvSpPr txBox="1">
            <a:spLocks noGrp="1"/>
          </p:cNvSpPr>
          <p:nvPr>
            <p:ph type="body" idx="2"/>
          </p:nvPr>
        </p:nvSpPr>
        <p:spPr>
          <a:xfrm>
            <a:off x="2349750" y="4865125"/>
            <a:ext cx="7492500" cy="1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Архитектурные утверждения могут быть использованы при проектировании на системном уровне.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Утверждения обычно разрабатываются на том же языке, что модель и тестбенч, чтобы избежать потери скорости разработки.</a:t>
            </a:r>
            <a:endParaRPr sz="1700"/>
          </a:p>
        </p:txBody>
      </p:sp>
      <p:sp>
        <p:nvSpPr>
          <p:cNvPr id="238" name="Google Shape;238;g34775dadec2_0_637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39" name="Google Shape;239;g34775dadec2_0_637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Утверждения и функциональный виртуальный прототип</a:t>
            </a:r>
            <a:endParaRPr sz="1200"/>
          </a:p>
        </p:txBody>
      </p:sp>
      <p:sp>
        <p:nvSpPr>
          <p:cNvPr id="240" name="Google Shape;240;g34775dadec2_0_63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7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41" name="Google Shape;241;g34775dadec2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400" y="2180263"/>
            <a:ext cx="8755200" cy="2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775dadec2_0_649"/>
          <p:cNvSpPr txBox="1">
            <a:spLocks noGrp="1"/>
          </p:cNvSpPr>
          <p:nvPr>
            <p:ph type="title"/>
          </p:nvPr>
        </p:nvSpPr>
        <p:spPr>
          <a:xfrm>
            <a:off x="697550" y="1356150"/>
            <a:ext cx="6381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Утверждения на уровне модулей</a:t>
            </a:r>
            <a:endParaRPr/>
          </a:p>
        </p:txBody>
      </p:sp>
      <p:sp>
        <p:nvSpPr>
          <p:cNvPr id="248" name="Google Shape;248;g34775dadec2_0_649"/>
          <p:cNvSpPr txBox="1">
            <a:spLocks noGrp="1"/>
          </p:cNvSpPr>
          <p:nvPr>
            <p:ph type="body" idx="2"/>
          </p:nvPr>
        </p:nvSpPr>
        <p:spPr>
          <a:xfrm>
            <a:off x="697555" y="22243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Типы утверждений, размещаемые на уровне модулей: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структурные: внутри модуля, вокруг «горячих точек» и рядом с «ловушками»;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интерфейсные: на границах модуля.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700"/>
              <a:t>Симуляция на уровне модулей должна выполняться и для структурных, и для интерфейсных утверждений.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249" name="Google Shape;249;g34775dadec2_0_649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50" name="Google Shape;250;g34775dadec2_0_649"/>
          <p:cNvSpPr txBox="1"/>
          <p:nvPr/>
        </p:nvSpPr>
        <p:spPr>
          <a:xfrm>
            <a:off x="7101529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Утверждения на уровне модулей</a:t>
            </a:r>
            <a:endParaRPr sz="1200"/>
          </a:p>
        </p:txBody>
      </p:sp>
      <p:sp>
        <p:nvSpPr>
          <p:cNvPr id="251" name="Google Shape;251;g34775dadec2_0_649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8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52" name="Google Shape;252;g34775dadec2_0_649" title="9366777.png"/>
          <p:cNvPicPr preferRelativeResize="0"/>
          <p:nvPr/>
        </p:nvPicPr>
        <p:blipFill rotWithShape="1">
          <a:blip r:embed="rId4">
            <a:alphaModFix/>
          </a:blip>
          <a:srcRect l="8369" t="7227" r="51739" b="52952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775dadec2_0_661"/>
          <p:cNvSpPr txBox="1">
            <a:spLocks noGrp="1"/>
          </p:cNvSpPr>
          <p:nvPr>
            <p:ph type="title"/>
          </p:nvPr>
        </p:nvSpPr>
        <p:spPr>
          <a:xfrm>
            <a:off x="697549" y="1356150"/>
            <a:ext cx="6236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Утверждения и верификация на уровне чипа</a:t>
            </a:r>
            <a:endParaRPr/>
          </a:p>
        </p:txBody>
      </p:sp>
      <p:sp>
        <p:nvSpPr>
          <p:cNvPr id="259" name="Google Shape;259;g34775dadec2_0_661"/>
          <p:cNvSpPr txBox="1">
            <a:spLocks noGrp="1"/>
          </p:cNvSpPr>
          <p:nvPr>
            <p:ph type="body" idx="2"/>
          </p:nvPr>
        </p:nvSpPr>
        <p:spPr>
          <a:xfrm>
            <a:off x="697555" y="243844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После верификации модули объединяют вместе и проверяют как полноценный чип. 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Происходит объединение утверждений из модулей и добавление проверок на входах/выходах чипа.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Большое количество утверждений может сказаться на производительности.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Команда верификации может отключать структурные утверждения или использовать аппаратный ускоритель.</a:t>
            </a:r>
            <a:endParaRPr sz="1700"/>
          </a:p>
        </p:txBody>
      </p:sp>
      <p:sp>
        <p:nvSpPr>
          <p:cNvPr id="260" name="Google Shape;260;g34775dadec2_0_661"/>
          <p:cNvSpPr txBox="1"/>
          <p:nvPr/>
        </p:nvSpPr>
        <p:spPr>
          <a:xfrm>
            <a:off x="4448818" y="479445"/>
            <a:ext cx="24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15. Продвинутые тестбенчи</a:t>
            </a:r>
            <a:endParaRPr sz="1200"/>
          </a:p>
        </p:txBody>
      </p:sp>
      <p:sp>
        <p:nvSpPr>
          <p:cNvPr id="261" name="Google Shape;261;g34775dadec2_0_661"/>
          <p:cNvSpPr txBox="1"/>
          <p:nvPr/>
        </p:nvSpPr>
        <p:spPr>
          <a:xfrm>
            <a:off x="7101529" y="479445"/>
            <a:ext cx="24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Утверждения и верификация на уровне чипа</a:t>
            </a:r>
            <a:endParaRPr sz="1200"/>
          </a:p>
        </p:txBody>
      </p:sp>
      <p:sp>
        <p:nvSpPr>
          <p:cNvPr id="262" name="Google Shape;262;g34775dadec2_0_661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9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263" name="Google Shape;263;g34775dadec2_0_661" title="9366775.png"/>
          <p:cNvPicPr preferRelativeResize="0"/>
          <p:nvPr/>
        </p:nvPicPr>
        <p:blipFill rotWithShape="1">
          <a:blip r:embed="rId4">
            <a:alphaModFix/>
          </a:blip>
          <a:srcRect l="51927" t="7917" r="8483" b="52494"/>
          <a:stretch/>
        </p:blipFill>
        <p:spPr>
          <a:xfrm>
            <a:off x="7078900" y="2018200"/>
            <a:ext cx="3600000" cy="36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g34775dadec2_0_661"/>
          <p:cNvCxnSpPr>
            <a:cxnSpLocks/>
          </p:cNvCxnSpPr>
          <p:nvPr/>
        </p:nvCxnSpPr>
        <p:spPr>
          <a:xfrm>
            <a:off x="3330050" y="4242875"/>
            <a:ext cx="0" cy="666750"/>
          </a:xfrm>
          <a:prstGeom prst="straightConnector1">
            <a:avLst/>
          </a:prstGeom>
          <a:noFill/>
          <a:ln w="38100" cap="flat" cmpd="sng">
            <a:solidFill>
              <a:srgbClr val="710D0B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Office PowerPoint</Application>
  <PresentationFormat>Широкоэкранный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Тема Office</vt:lpstr>
      <vt:lpstr>Тема Office</vt:lpstr>
      <vt:lpstr>Глава 15. Продвинутые тестбенчи</vt:lpstr>
      <vt:lpstr>Содержание</vt:lpstr>
      <vt:lpstr>Введение</vt:lpstr>
      <vt:lpstr>Утверждения</vt:lpstr>
      <vt:lpstr>Утверждения в тестировании</vt:lpstr>
      <vt:lpstr>Использование утверждений</vt:lpstr>
      <vt:lpstr>Утверждения и FVP</vt:lpstr>
      <vt:lpstr>Утверждения на уровне модулей</vt:lpstr>
      <vt:lpstr>Утверждения и верификация на уровне чипа</vt:lpstr>
      <vt:lpstr>Утверждения и верификация системы</vt:lpstr>
      <vt:lpstr>Покрытие тестами</vt:lpstr>
      <vt:lpstr>Устранение пробелов в покрытии</vt:lpstr>
      <vt:lpstr>Реактивные тестбенчи</vt:lpstr>
      <vt:lpstr>Принципы работы реактивных тестбенчей</vt:lpstr>
      <vt:lpstr>Автоматизация покрытия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Георгий Перов</dc:creator>
  <cp:lastModifiedBy>Алина Тимощук</cp:lastModifiedBy>
  <cp:revision>2</cp:revision>
  <dcterms:created xsi:type="dcterms:W3CDTF">2025-02-05T13:07:34Z</dcterms:created>
  <dcterms:modified xsi:type="dcterms:W3CDTF">2025-04-10T20:58:09Z</dcterms:modified>
</cp:coreProperties>
</file>